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314c184c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314c184c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314c184c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314c184c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314c184c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314c184c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314c184c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314c184c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314c184c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314c184c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314c184c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314c184c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314c184c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314c184c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314c184c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314c184c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314c184c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314c184c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314c184c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314c184c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314c184c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314c184c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Raleway"/>
                <a:ea typeface="Raleway"/>
                <a:cs typeface="Raleway"/>
                <a:sym typeface="Raleway"/>
              </a:rPr>
              <a:t>Confidentiel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Raleway"/>
                <a:ea typeface="Raleway"/>
                <a:cs typeface="Raleway"/>
                <a:sym typeface="Raleway"/>
              </a:rPr>
              <a:t>Personnalisé pour </a:t>
            </a:r>
            <a:r>
              <a:rPr b="1" lang="fr" sz="600">
                <a:latin typeface="Raleway"/>
                <a:ea typeface="Raleway"/>
                <a:cs typeface="Raleway"/>
                <a:sym typeface="Raleway"/>
              </a:rPr>
              <a:t>Nom de l'entreprise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Confidentiel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Personnalisé pour </a:t>
            </a:r>
            <a:r>
              <a:rPr b="1"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 de l'entreprise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5.jpg"/><Relationship Id="rId5" Type="http://schemas.openxmlformats.org/officeDocument/2006/relationships/image" Target="../media/image1.jpg"/><Relationship Id="rId6" Type="http://schemas.openxmlformats.org/officeDocument/2006/relationships/image" Target="../media/image8.jpg"/><Relationship Id="rId7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9.jpg"/><Relationship Id="rId6" Type="http://schemas.openxmlformats.org/officeDocument/2006/relationships/image" Target="../media/image3.jpg"/><Relationship Id="rId7" Type="http://schemas.openxmlformats.org/officeDocument/2006/relationships/image" Target="../media/image7.jpg"/><Relationship Id="rId8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2185500" y="2168950"/>
            <a:ext cx="48909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000000"/>
                </a:solidFill>
              </a:rPr>
              <a:t>Maquittage</a:t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type="title"/>
          </p:nvPr>
        </p:nvSpPr>
        <p:spPr>
          <a:xfrm>
            <a:off x="1821400" y="1139625"/>
            <a:ext cx="44691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UI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 b="0"/>
          </a:p>
        </p:txBody>
      </p:sp>
      <p:sp>
        <p:nvSpPr>
          <p:cNvPr id="280" name="Google Shape;280;p27"/>
          <p:cNvSpPr txBox="1"/>
          <p:nvPr>
            <p:ph idx="1" type="body"/>
          </p:nvPr>
        </p:nvSpPr>
        <p:spPr>
          <a:xfrm>
            <a:off x="167075" y="2462625"/>
            <a:ext cx="46791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 définition de User Interface, c’est un terme utilisé principalement dans le domaine des technologies de l’information, </a:t>
            </a:r>
            <a:r>
              <a:rPr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User</a:t>
            </a:r>
            <a:r>
              <a:rPr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Interface (UI) ou Interface Utilisateur désigne</a:t>
            </a:r>
            <a:r>
              <a:rPr b="1"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l’environnement graphique dans lequel navigue l’utilisateur d’une application, d’un logiciel ou d’un site Web</a:t>
            </a:r>
            <a:r>
              <a:rPr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100"/>
          </a:p>
        </p:txBody>
      </p:sp>
      <p:sp>
        <p:nvSpPr>
          <p:cNvPr id="281" name="Google Shape;281;p27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175" y="1268250"/>
            <a:ext cx="3993024" cy="282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type="title"/>
          </p:nvPr>
        </p:nvSpPr>
        <p:spPr>
          <a:xfrm>
            <a:off x="1821400" y="1139625"/>
            <a:ext cx="44691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UX?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 b="0"/>
          </a:p>
        </p:txBody>
      </p:sp>
      <p:sp>
        <p:nvSpPr>
          <p:cNvPr id="288" name="Google Shape;288;p28"/>
          <p:cNvSpPr txBox="1"/>
          <p:nvPr>
            <p:ph idx="1" type="body"/>
          </p:nvPr>
        </p:nvSpPr>
        <p:spPr>
          <a:xfrm>
            <a:off x="167075" y="2462625"/>
            <a:ext cx="46791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 terme UX (acronyme de l’anglais : User eXperience), expérience utilisateur en français, désigne la</a:t>
            </a:r>
            <a:r>
              <a:rPr b="1"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qualité de l’expérience vécue par l’utilisateur dans toute situation d’interaction</a:t>
            </a:r>
            <a:endParaRPr sz="1100"/>
          </a:p>
        </p:txBody>
      </p:sp>
      <p:sp>
        <p:nvSpPr>
          <p:cNvPr id="289" name="Google Shape;289;p28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000" y="951900"/>
            <a:ext cx="35814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>
            <p:ph type="title"/>
          </p:nvPr>
        </p:nvSpPr>
        <p:spPr>
          <a:xfrm>
            <a:off x="797825" y="1318625"/>
            <a:ext cx="3417600" cy="11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</a:t>
            </a:r>
            <a:r>
              <a:rPr lang="fr"/>
              <a:t>différence</a:t>
            </a:r>
            <a:r>
              <a:rPr lang="fr"/>
              <a:t> entre </a:t>
            </a:r>
            <a:r>
              <a:rPr lang="fr"/>
              <a:t>UX/UI?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 b="0"/>
          </a:p>
        </p:txBody>
      </p:sp>
      <p:sp>
        <p:nvSpPr>
          <p:cNvPr id="296" name="Google Shape;296;p29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975" y="653700"/>
            <a:ext cx="3642026" cy="19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 rotWithShape="1">
          <a:blip r:embed="rId4">
            <a:alphaModFix/>
          </a:blip>
          <a:srcRect b="0" l="-5420" r="5420" t="-5329"/>
          <a:stretch/>
        </p:blipFill>
        <p:spPr>
          <a:xfrm>
            <a:off x="1467875" y="2261575"/>
            <a:ext cx="4857075" cy="27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type="ctrTitle"/>
          </p:nvPr>
        </p:nvSpPr>
        <p:spPr>
          <a:xfrm>
            <a:off x="1772700" y="943550"/>
            <a:ext cx="7398900" cy="1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000000"/>
                </a:solidFill>
              </a:rPr>
              <a:t>charte graphique et l’</a:t>
            </a:r>
            <a:r>
              <a:rPr lang="fr" sz="4800">
                <a:solidFill>
                  <a:srgbClr val="000000"/>
                </a:solidFill>
              </a:rPr>
              <a:t>élément</a:t>
            </a:r>
            <a:r>
              <a:rPr lang="fr" sz="4800">
                <a:solidFill>
                  <a:srgbClr val="000000"/>
                </a:solidFill>
              </a:rPr>
              <a:t> </a:t>
            </a:r>
            <a:r>
              <a:rPr lang="fr" sz="4800">
                <a:solidFill>
                  <a:srgbClr val="000000"/>
                </a:solidFill>
              </a:rPr>
              <a:t>d'ergonome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1443890" y="28553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6" name="Google Shape;306;p30"/>
          <p:cNvSpPr txBox="1"/>
          <p:nvPr>
            <p:ph idx="4294967295" type="body"/>
          </p:nvPr>
        </p:nvSpPr>
        <p:spPr>
          <a:xfrm>
            <a:off x="1831150" y="2836525"/>
            <a:ext cx="28329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/>
              <a:t>c’est quoi un charte graphique  ?</a:t>
            </a:r>
            <a:endParaRPr sz="1100"/>
          </a:p>
        </p:txBody>
      </p:sp>
      <p:sp>
        <p:nvSpPr>
          <p:cNvPr id="307" name="Google Shape;307;p30"/>
          <p:cNvSpPr/>
          <p:nvPr/>
        </p:nvSpPr>
        <p:spPr>
          <a:xfrm>
            <a:off x="4782215" y="28461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8" name="Google Shape;308;p30"/>
          <p:cNvSpPr txBox="1"/>
          <p:nvPr>
            <p:ph idx="4294967295" type="body"/>
          </p:nvPr>
        </p:nvSpPr>
        <p:spPr>
          <a:xfrm>
            <a:off x="5169475" y="2827400"/>
            <a:ext cx="28329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/>
              <a:t>c’est quoi les </a:t>
            </a:r>
            <a:r>
              <a:rPr lang="fr" sz="1100"/>
              <a:t>élément</a:t>
            </a:r>
            <a:r>
              <a:rPr lang="fr" sz="1100"/>
              <a:t> d’ergonome ?</a:t>
            </a:r>
            <a:endParaRPr sz="1100"/>
          </a:p>
        </p:txBody>
      </p:sp>
      <p:sp>
        <p:nvSpPr>
          <p:cNvPr id="309" name="Google Shape;309;p30"/>
          <p:cNvSpPr/>
          <p:nvPr/>
        </p:nvSpPr>
        <p:spPr>
          <a:xfrm>
            <a:off x="3039840" y="33697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10" name="Google Shape;310;p30"/>
          <p:cNvSpPr txBox="1"/>
          <p:nvPr>
            <p:ph idx="4294967295" type="body"/>
          </p:nvPr>
        </p:nvSpPr>
        <p:spPr>
          <a:xfrm>
            <a:off x="3427100" y="3351000"/>
            <a:ext cx="28329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/>
              <a:t>c’est quoi responsive </a:t>
            </a:r>
            <a:r>
              <a:rPr lang="fr" sz="1100"/>
              <a:t>design</a:t>
            </a:r>
            <a:r>
              <a:rPr lang="fr" sz="1100"/>
              <a:t>  ?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1821400" y="1139625"/>
            <a:ext cx="44691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charte graphique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 b="0"/>
          </a:p>
        </p:txBody>
      </p:sp>
      <p:sp>
        <p:nvSpPr>
          <p:cNvPr id="316" name="Google Shape;316;p31"/>
          <p:cNvSpPr txBox="1"/>
          <p:nvPr>
            <p:ph idx="1" type="body"/>
          </p:nvPr>
        </p:nvSpPr>
        <p:spPr>
          <a:xfrm>
            <a:off x="71600" y="3560550"/>
            <a:ext cx="46791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Il s’agit d’un</a:t>
            </a:r>
            <a:r>
              <a:rPr b="1"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ensemble d’éléments visuels permettant de fonder son image de marque</a:t>
            </a:r>
            <a:r>
              <a:rPr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La charte graphique s’applique à toutes les stratégies de communication de l’entreprise. D’une part, cela concerne la relation client.</a:t>
            </a:r>
            <a:endParaRPr sz="1100"/>
          </a:p>
        </p:txBody>
      </p:sp>
      <p:sp>
        <p:nvSpPr>
          <p:cNvPr id="317" name="Google Shape;317;p31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825" y="501300"/>
            <a:ext cx="40885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450" y="3028600"/>
            <a:ext cx="2819867" cy="21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type="title"/>
          </p:nvPr>
        </p:nvSpPr>
        <p:spPr>
          <a:xfrm>
            <a:off x="389350" y="1426050"/>
            <a:ext cx="44691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charte </a:t>
            </a:r>
            <a:r>
              <a:rPr lang="fr"/>
              <a:t>élément d'ergonome?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 b="0"/>
          </a:p>
        </p:txBody>
      </p:sp>
      <p:sp>
        <p:nvSpPr>
          <p:cNvPr id="325" name="Google Shape;325;p32"/>
          <p:cNvSpPr txBox="1"/>
          <p:nvPr>
            <p:ph idx="1" type="body"/>
          </p:nvPr>
        </p:nvSpPr>
        <p:spPr>
          <a:xfrm>
            <a:off x="107400" y="3584425"/>
            <a:ext cx="46791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L’ergonomie peut être définie comme la «</a:t>
            </a:r>
            <a:r>
              <a:rPr b="1"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science du travail</a:t>
            </a:r>
            <a:r>
              <a:rPr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». Elle vise à comprendre les interactions entre les individus et leur environnement de travail, dans le but d’optimiser le bien-être des personnes et la performance globale des systèmes.</a:t>
            </a:r>
            <a:endParaRPr sz="1100"/>
          </a:p>
        </p:txBody>
      </p:sp>
      <p:sp>
        <p:nvSpPr>
          <p:cNvPr id="326" name="Google Shape;326;p32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125" y="3168300"/>
            <a:ext cx="2072591" cy="18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925" y="653700"/>
            <a:ext cx="35718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>
            <p:ph type="title"/>
          </p:nvPr>
        </p:nvSpPr>
        <p:spPr>
          <a:xfrm>
            <a:off x="389350" y="1426050"/>
            <a:ext cx="44691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responsive </a:t>
            </a:r>
            <a:r>
              <a:rPr lang="fr"/>
              <a:t>design </a:t>
            </a:r>
            <a:r>
              <a:rPr lang="fr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 b="0"/>
          </a:p>
        </p:txBody>
      </p:sp>
      <p:sp>
        <p:nvSpPr>
          <p:cNvPr id="334" name="Google Shape;334;p33"/>
          <p:cNvSpPr txBox="1"/>
          <p:nvPr>
            <p:ph idx="1" type="body"/>
          </p:nvPr>
        </p:nvSpPr>
        <p:spPr>
          <a:xfrm>
            <a:off x="284350" y="3216000"/>
            <a:ext cx="46791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Une application Web réactive fait référence à une conception qui répond efficacement au comportement des utilisateurs et de l’environnement en fonction de la taille de l’écran, de l’orientation et de la plate-forme. Une conception d’application Web réactive dispose d’un large éventail de mises en page, de grilles et d’images flexibles.</a:t>
            </a:r>
            <a:endParaRPr sz="1100"/>
          </a:p>
        </p:txBody>
      </p:sp>
      <p:sp>
        <p:nvSpPr>
          <p:cNvPr id="335" name="Google Shape;335;p33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75" y="501300"/>
            <a:ext cx="30956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825" y="3377850"/>
            <a:ext cx="2766185" cy="17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000000"/>
                </a:solidFill>
              </a:rPr>
              <a:t>Merci !</a:t>
            </a:r>
            <a:endParaRPr/>
          </a:p>
        </p:txBody>
      </p:sp>
      <p:sp>
        <p:nvSpPr>
          <p:cNvPr id="343" name="Google Shape;343;p34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1520090" y="19953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907350" y="1976600"/>
            <a:ext cx="28329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/>
              <a:t>c’est quoi le maquittage ?</a:t>
            </a:r>
            <a:endParaRPr sz="1100"/>
          </a:p>
        </p:txBody>
      </p:sp>
      <p:sp>
        <p:nvSpPr>
          <p:cNvPr id="184" name="Google Shape;184;p19"/>
          <p:cNvSpPr/>
          <p:nvPr/>
        </p:nvSpPr>
        <p:spPr>
          <a:xfrm>
            <a:off x="1520090" y="28727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1967000" y="2776600"/>
            <a:ext cx="2832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/>
              <a:t>les tapes pour fait une bon maquitte d’un </a:t>
            </a:r>
            <a:r>
              <a:rPr lang="fr" sz="1100"/>
              <a:t>site</a:t>
            </a:r>
            <a:r>
              <a:rPr lang="fr" sz="1100"/>
              <a:t> web .</a:t>
            </a:r>
            <a:endParaRPr sz="1100"/>
          </a:p>
        </p:txBody>
      </p:sp>
      <p:sp>
        <p:nvSpPr>
          <p:cNvPr id="186" name="Google Shape;186;p19"/>
          <p:cNvSpPr/>
          <p:nvPr/>
        </p:nvSpPr>
        <p:spPr>
          <a:xfrm>
            <a:off x="5090784" y="19339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5536075" y="1826000"/>
            <a:ext cx="283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/>
              <a:t>les </a:t>
            </a:r>
            <a:r>
              <a:rPr lang="fr" sz="1100"/>
              <a:t>meilleures</a:t>
            </a:r>
            <a:r>
              <a:rPr lang="fr" sz="1100"/>
              <a:t> </a:t>
            </a:r>
            <a:r>
              <a:rPr lang="fr" sz="1100"/>
              <a:t>technologies le plus utilisé dans le maquittage  .</a:t>
            </a:r>
            <a:endParaRPr sz="1100"/>
          </a:p>
        </p:txBody>
      </p:sp>
      <p:sp>
        <p:nvSpPr>
          <p:cNvPr id="188" name="Google Shape;188;p19"/>
          <p:cNvSpPr/>
          <p:nvPr/>
        </p:nvSpPr>
        <p:spPr>
          <a:xfrm>
            <a:off x="5090784" y="2819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5536075" y="2722900"/>
            <a:ext cx="2832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/>
              <a:t>Étude de benchmarking entre 2 types d’outils de maquettage et mockup </a:t>
            </a: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</p:txBody>
      </p:sp>
      <p:sp>
        <p:nvSpPr>
          <p:cNvPr id="190" name="Google Shape;190;p19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102900" y="1235100"/>
            <a:ext cx="44691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le</a:t>
            </a:r>
            <a:r>
              <a:rPr b="0"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/>
              <a:t>maquittage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 b="0"/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952750" y="2462625"/>
            <a:ext cx="38934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/>
              <a:t>Une maquette web est un document qui permet de présenter le design les interfaces graphiques de votre site web et aussi </a:t>
            </a:r>
            <a:r>
              <a:rPr lang="fr" sz="1100"/>
              <a:t>d'arrangement</a:t>
            </a:r>
            <a:r>
              <a:rPr lang="fr" sz="1100"/>
              <a:t> les éléments graphiques qui doivent composer votre </a:t>
            </a:r>
            <a:r>
              <a:rPr lang="fr" sz="1100"/>
              <a:t>site</a:t>
            </a:r>
            <a:r>
              <a:rPr lang="fr" sz="1100"/>
              <a:t> web.</a:t>
            </a:r>
            <a:endParaRPr sz="1100"/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150" y="1417375"/>
            <a:ext cx="3993051" cy="266203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525075" y="1247050"/>
            <a:ext cx="44571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les tapes pour fait une bon maquitte d’un site web .02</a:t>
            </a:r>
            <a:endParaRPr b="0"/>
          </a:p>
        </p:txBody>
      </p:sp>
      <p:pic>
        <p:nvPicPr>
          <p:cNvPr descr="shutterstock_429987889_edited.jpg" id="204" name="Google Shape;204;p21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192950" y="3363450"/>
            <a:ext cx="4616400" cy="132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1"/>
          <p:cNvGrpSpPr/>
          <p:nvPr/>
        </p:nvGrpSpPr>
        <p:grpSpPr>
          <a:xfrm>
            <a:off x="260825" y="2951615"/>
            <a:ext cx="92400" cy="411825"/>
            <a:chOff x="845575" y="2563700"/>
            <a:chExt cx="92400" cy="411825"/>
          </a:xfrm>
        </p:grpSpPr>
        <p:cxnSp>
          <p:nvCxnSpPr>
            <p:cNvPr id="206" name="Google Shape;206;p21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" name="Google Shape;207;p21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21"/>
          <p:cNvGrpSpPr/>
          <p:nvPr/>
        </p:nvGrpSpPr>
        <p:grpSpPr>
          <a:xfrm>
            <a:off x="2454950" y="2951615"/>
            <a:ext cx="92400" cy="411825"/>
            <a:chOff x="845575" y="2563700"/>
            <a:chExt cx="92400" cy="411825"/>
          </a:xfrm>
        </p:grpSpPr>
        <p:cxnSp>
          <p:nvCxnSpPr>
            <p:cNvPr id="209" name="Google Shape;209;p21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" name="Google Shape;210;p21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21"/>
          <p:cNvGrpSpPr/>
          <p:nvPr/>
        </p:nvGrpSpPr>
        <p:grpSpPr>
          <a:xfrm rot="10800000">
            <a:off x="1365550" y="3495867"/>
            <a:ext cx="92400" cy="411825"/>
            <a:chOff x="2070100" y="2563700"/>
            <a:chExt cx="92400" cy="411825"/>
          </a:xfrm>
        </p:grpSpPr>
        <p:cxnSp>
          <p:nvCxnSpPr>
            <p:cNvPr id="212" name="Google Shape;212;p21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" name="Google Shape;213;p21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1"/>
          <p:cNvSpPr txBox="1"/>
          <p:nvPr>
            <p:ph type="title"/>
          </p:nvPr>
        </p:nvSpPr>
        <p:spPr>
          <a:xfrm>
            <a:off x="260827" y="2735750"/>
            <a:ext cx="7140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800">
                <a:solidFill>
                  <a:srgbClr val="000000"/>
                </a:solidFill>
              </a:rPr>
              <a:t>ZONING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15" name="Google Shape;215;p21"/>
          <p:cNvSpPr txBox="1"/>
          <p:nvPr>
            <p:ph type="title"/>
          </p:nvPr>
        </p:nvSpPr>
        <p:spPr>
          <a:xfrm>
            <a:off x="1258152" y="3848025"/>
            <a:ext cx="7140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800">
                <a:solidFill>
                  <a:srgbClr val="000000"/>
                </a:solidFill>
              </a:rPr>
              <a:t>wireframe</a:t>
            </a:r>
            <a:endParaRPr sz="800">
              <a:solidFill>
                <a:srgbClr val="000000"/>
              </a:solidFill>
            </a:endParaRPr>
          </a:p>
        </p:txBody>
      </p:sp>
      <p:grpSp>
        <p:nvGrpSpPr>
          <p:cNvPr id="216" name="Google Shape;216;p21"/>
          <p:cNvGrpSpPr/>
          <p:nvPr/>
        </p:nvGrpSpPr>
        <p:grpSpPr>
          <a:xfrm rot="10800000">
            <a:off x="3765042" y="3495887"/>
            <a:ext cx="92400" cy="411825"/>
            <a:chOff x="2070100" y="2563700"/>
            <a:chExt cx="92400" cy="411825"/>
          </a:xfrm>
        </p:grpSpPr>
        <p:cxnSp>
          <p:nvCxnSpPr>
            <p:cNvPr id="217" name="Google Shape;217;p21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" name="Google Shape;218;p21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type="title"/>
          </p:nvPr>
        </p:nvSpPr>
        <p:spPr>
          <a:xfrm>
            <a:off x="2346789" y="2700400"/>
            <a:ext cx="7140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800">
                <a:solidFill>
                  <a:srgbClr val="000000"/>
                </a:solidFill>
              </a:rPr>
              <a:t>mockup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3765052" y="3848025"/>
            <a:ext cx="7140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800">
                <a:solidFill>
                  <a:srgbClr val="000000"/>
                </a:solidFill>
              </a:rPr>
              <a:t>prototype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21" name="Google Shape;221;p21"/>
          <p:cNvSpPr txBox="1"/>
          <p:nvPr>
            <p:ph idx="1" type="body"/>
          </p:nvPr>
        </p:nvSpPr>
        <p:spPr>
          <a:xfrm>
            <a:off x="260862" y="30487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/>
              <a:t>zoning est une </a:t>
            </a:r>
            <a:r>
              <a:rPr lang="fr" sz="700"/>
              <a:t>schématisation</a:t>
            </a:r>
            <a:r>
              <a:rPr lang="fr" sz="700"/>
              <a:t> </a:t>
            </a:r>
            <a:r>
              <a:rPr lang="fr" sz="700"/>
              <a:t>grossière</a:t>
            </a:r>
            <a:r>
              <a:rPr lang="fr" sz="700"/>
              <a:t> de   ce que sera la future page web.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2" name="Google Shape;222;p21"/>
          <p:cNvSpPr txBox="1"/>
          <p:nvPr/>
        </p:nvSpPr>
        <p:spPr>
          <a:xfrm>
            <a:off x="1365550" y="3525700"/>
            <a:ext cx="20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(maquette fil de fer )en français est la suite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logique du zoning .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2475750" y="3013538"/>
            <a:ext cx="16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mockup c’est une maquitte ms sur l'état finale de la maquette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3765050" y="3447838"/>
            <a:ext cx="116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est un mockup avec les </a:t>
            </a:r>
            <a:r>
              <a:rPr lang="fr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interactions et</a:t>
            </a:r>
            <a:r>
              <a:rPr lang="fr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les animations en plus 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954" y="2339050"/>
            <a:ext cx="940025" cy="7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563" y="3927925"/>
            <a:ext cx="1484125" cy="12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5975" y="2339050"/>
            <a:ext cx="1790775" cy="7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2150" y="608425"/>
            <a:ext cx="3773250" cy="39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>
            <p:ph type="title"/>
          </p:nvPr>
        </p:nvSpPr>
        <p:spPr>
          <a:xfrm>
            <a:off x="1873625" y="1223175"/>
            <a:ext cx="63726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__ les meilleures technologies le plus utilisé dans le maquittage  </a:t>
            </a:r>
            <a:r>
              <a:rPr b="0"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fr"/>
              <a:t>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75" y="2088375"/>
            <a:ext cx="1754274" cy="144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925" y="2342063"/>
            <a:ext cx="1121776" cy="93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3584" y="2342075"/>
            <a:ext cx="1031868" cy="9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312" y="3275675"/>
            <a:ext cx="2339000" cy="17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6025" y="3347632"/>
            <a:ext cx="2423175" cy="16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025" y="3310550"/>
            <a:ext cx="2601600" cy="16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730000" y="1318650"/>
            <a:ext cx="4067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4__ Étude de benchmarking entre 2 types d’outils de maquettage et mockup </a:t>
            </a:r>
            <a:r>
              <a:rPr b="0" lang="fr" sz="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sz="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400" y="1585700"/>
            <a:ext cx="4152975" cy="34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900" y="0"/>
            <a:ext cx="49910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620550" y="1682675"/>
            <a:ext cx="236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POUR MON CHOIX J’AI CHOISI FIGMA POUR FAIT LE </a:t>
            </a: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MAQUITTAGE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062" y="2571738"/>
            <a:ext cx="1121776" cy="93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/>
          <p:nvPr>
            <p:ph type="ctrTitle"/>
          </p:nvPr>
        </p:nvSpPr>
        <p:spPr>
          <a:xfrm>
            <a:off x="3068600" y="1703525"/>
            <a:ext cx="28626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000000"/>
                </a:solidFill>
              </a:rPr>
              <a:t>UI/UX</a:t>
            </a:r>
            <a:endParaRPr/>
          </a:p>
        </p:txBody>
      </p:sp>
      <p:sp>
        <p:nvSpPr>
          <p:cNvPr id="261" name="Google Shape;261;p25"/>
          <p:cNvSpPr txBox="1"/>
          <p:nvPr/>
        </p:nvSpPr>
        <p:spPr>
          <a:xfrm>
            <a:off x="6360750" y="2840225"/>
            <a:ext cx="26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user interface / user 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experience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768240" y="39793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68" name="Google Shape;268;p26"/>
          <p:cNvSpPr txBox="1"/>
          <p:nvPr>
            <p:ph idx="1" type="body"/>
          </p:nvPr>
        </p:nvSpPr>
        <p:spPr>
          <a:xfrm>
            <a:off x="1155500" y="3960525"/>
            <a:ext cx="28329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/>
              <a:t>c’est quoi le UI (user interface) ?</a:t>
            </a:r>
            <a:endParaRPr sz="1100"/>
          </a:p>
        </p:txBody>
      </p:sp>
      <p:sp>
        <p:nvSpPr>
          <p:cNvPr id="269" name="Google Shape;269;p26"/>
          <p:cNvSpPr/>
          <p:nvPr/>
        </p:nvSpPr>
        <p:spPr>
          <a:xfrm>
            <a:off x="4400315" y="40054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0" name="Google Shape;270;p26"/>
          <p:cNvSpPr txBox="1"/>
          <p:nvPr>
            <p:ph idx="1" type="body"/>
          </p:nvPr>
        </p:nvSpPr>
        <p:spPr>
          <a:xfrm>
            <a:off x="4847225" y="3909225"/>
            <a:ext cx="2832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c’est quoi le UX (user experience) ?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1" name="Google Shape;271;p26"/>
          <p:cNvSpPr/>
          <p:nvPr/>
        </p:nvSpPr>
        <p:spPr>
          <a:xfrm>
            <a:off x="0" y="0"/>
            <a:ext cx="9144000" cy="5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300" y="1444000"/>
            <a:ext cx="5204475" cy="20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/>
          <p:nvPr/>
        </p:nvSpPr>
        <p:spPr>
          <a:xfrm>
            <a:off x="2747115" y="45631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74" name="Google Shape;274;p26"/>
          <p:cNvSpPr txBox="1"/>
          <p:nvPr>
            <p:ph idx="1" type="body"/>
          </p:nvPr>
        </p:nvSpPr>
        <p:spPr>
          <a:xfrm>
            <a:off x="3134375" y="4544325"/>
            <a:ext cx="28329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/>
              <a:t>la </a:t>
            </a:r>
            <a:r>
              <a:rPr lang="fr" sz="1100"/>
              <a:t>différence</a:t>
            </a:r>
            <a:r>
              <a:rPr lang="fr" sz="1100"/>
              <a:t> entre UI/UX </a:t>
            </a:r>
            <a:r>
              <a:rPr lang="fr" sz="1100"/>
              <a:t>?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